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3" r:id="rId5"/>
    <p:sldId id="266" r:id="rId6"/>
    <p:sldId id="267" r:id="rId7"/>
    <p:sldId id="264" r:id="rId8"/>
    <p:sldId id="258" r:id="rId9"/>
    <p:sldId id="262" r:id="rId10"/>
    <p:sldId id="260" r:id="rId11"/>
    <p:sldId id="26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4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666C-DA01-9A85-B81D-CC08D2E3E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D9E05-114E-0F30-1898-409519966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9BD6D-E99F-0F2E-6163-79CAE51A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C05D5-6105-7CAE-8985-BD9FE9ACE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3B3CE-BE53-879C-9F18-01D79EE0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182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8026D-AB8A-F43D-2E99-258EC0EB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DEB92-5557-0648-8193-207C2C445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22BFD-212E-60D9-6974-33CAC6B9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1D6F3-19E7-C066-BEC3-01B4AF5F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04E20-0CBA-3A61-9157-0B0EAC8C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659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2E6027-FD9C-5105-2504-0B8AEE090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77947-842C-3F1E-76CD-AF9EBCEA8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21D05-7D54-579F-E6F5-9E6B85910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E59CB-A8AA-5C5F-88E0-8AB17B9B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445E1-BF44-7977-C28E-784EB4B8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136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338A-4E04-70AF-FB1B-2EBB0FEB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8FF6-66BB-AB79-CE2A-DB12839CA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AAA16-AA3F-D408-561C-95FF1645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38DC9-D830-D070-C2B5-C8A13515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C0FDB-11BD-1B9D-469E-FFDB8E5D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237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7D02-75C1-AA91-853F-F097B5C2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3DD6B-A99E-FC21-3D6A-3EB63D33E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3B65B-F0A8-CA96-2565-7C506B25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AAEA3-2450-40FB-ED38-6CB58910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F2E00-B2BE-FFFF-5EED-BC40ED14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856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9D26-D6F9-D817-CF66-4A2D84B0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67E42-E92E-41AF-8BEE-CAD19BF99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F2219-C20A-F534-D109-1A3286E9E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486C2-3152-4F1C-F95D-7A3A9CAA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7430C-8A46-30C6-984C-765AE7EC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C7E88-9CCD-189D-3155-7CDE9A07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486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A34E-5B83-BE47-1723-E60E12AF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32CA7-990B-C774-B69C-2F0FE02B5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F0FF4-4246-F401-782B-D4132D047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54CE0-7FED-08CD-EA83-70A3A1F9B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AE4E1-B6B8-E2BA-3654-11B914D90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FEC9E-CB03-7B9E-9EA8-9F796508F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EC907-89E8-86AE-C99A-846A0B15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0376E-29B6-CBEE-594B-147663C2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37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3092-A8A2-269A-DCCF-5EDABF4F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CA95C-2B2D-0E93-0922-AD98A904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A946E-EFE8-3F61-7462-C711C89F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E1339-DF6C-A1F3-CA93-D939847F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815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E06D1-0659-1E8C-6359-18DE81BF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CCD2F-921E-9F8A-E185-9B6F2EC55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0FFD5-1E3F-EB05-C288-3E9BA4D6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963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E468-80D3-A70F-1513-D3CB64A3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C95EC-82BF-4D03-8405-782B0223E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A6A60-2302-57BD-1A61-5B8B01031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1964C-184E-3BD3-C0CC-9B81AF64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02137-08F3-B6CC-8792-C4C022A6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D88B-A910-16E6-21BC-0A026414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8836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8617-2B28-1EFC-BC6A-5164078E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79EF36-0595-BE68-64E7-FED6A57C3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E2139-53B1-44A7-6537-BC3BC1522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379F5-2863-E693-1D0A-5A4386EA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7B8CB-0C64-AEF3-DDAA-FD2A2EF0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50C68-C5E2-6721-8CB0-FDE58BC1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057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0F149D-186C-79B6-4C2B-636E6E03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6330C-4864-9D87-820B-C611485C5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0BE00-90B5-07E0-CE94-BB9D9E70F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EC8AE5-0BE1-414E-8F36-206CA8A532B3}" type="datetimeFigureOut">
              <a:rPr lang="de-CH" smtClean="0"/>
              <a:t>09.06.2024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7687A-37EE-5CF1-7D0E-255BBA53E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7870B-6C3C-EAAD-D88A-8B319A3CF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6D47A9-47B3-4C54-9A3A-49CB119ED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501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4635443/#:~:text=Philosopher%20and%20psychologist%20William%20James,bright%2C%20vivid%2C%20startling%E2%80%9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EFA12-1E8B-56D6-3C67-37FAA6FB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2445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2E0601-8E0A-A560-4BD3-8DD94C584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Network Cameras Reveal About Our World</a:t>
            </a:r>
            <a:endParaRPr lang="de-CH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C333A-63B0-CCB3-9407-C4AECAECA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50751"/>
            <a:ext cx="9144000" cy="384887"/>
          </a:xfrm>
        </p:spPr>
        <p:txBody>
          <a:bodyPr>
            <a:noAutofit/>
          </a:bodyPr>
          <a:lstStyle/>
          <a:p>
            <a:r>
              <a:rPr lang="de-CH" sz="1500" dirty="0">
                <a:solidFill>
                  <a:srgbClr val="FFFFFF"/>
                </a:solidFill>
              </a:rPr>
              <a:t>By Dario Geiser, Tarik Topalovic, Luigi Palese and Cédric Feuz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0503B-82CA-C0EB-EDE7-0C768AE8A65F}"/>
              </a:ext>
            </a:extLst>
          </p:cNvPr>
          <p:cNvSpPr txBox="1"/>
          <p:nvPr/>
        </p:nvSpPr>
        <p:spPr>
          <a:xfrm>
            <a:off x="2718954" y="6673333"/>
            <a:ext cx="6754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00" dirty="0"/>
              <a:t>https://www.security101.com/hs-fs/hubfs/Intelligent-and-collaborative-video-surveillance-systems.png?width=800&amp;height=400&amp;name=Intelligent-and-collaborative-video-surveillance-systems.png</a:t>
            </a:r>
          </a:p>
        </p:txBody>
      </p:sp>
    </p:spTree>
    <p:extLst>
      <p:ext uri="{BB962C8B-B14F-4D97-AF65-F5344CB8AC3E}">
        <p14:creationId xmlns:p14="http://schemas.microsoft.com/office/powerpoint/2010/main" val="159475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4D2F3-D53B-A7FF-C3E8-DABAAA81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54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F7D2-CC8C-9235-5AD7-74567E094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Provides valuable insights into areas of global surveillance systems and quenches the thirst of interested individuals.</a:t>
            </a:r>
          </a:p>
          <a:p>
            <a:endParaRPr lang="en-US" sz="2200" dirty="0"/>
          </a:p>
          <a:p>
            <a:r>
              <a:rPr lang="en-US" sz="2200" dirty="0"/>
              <a:t>Raises important considerations regarding privacy, data security and ethical implications.</a:t>
            </a:r>
          </a:p>
          <a:p>
            <a:endParaRPr lang="en-US" sz="2200" dirty="0"/>
          </a:p>
          <a:p>
            <a:r>
              <a:rPr lang="en-US" sz="2200" dirty="0"/>
              <a:t>Highlights the concentration of cameras in certain regions and the significant role of surveillance in modern society.</a:t>
            </a:r>
          </a:p>
          <a:p>
            <a:endParaRPr lang="de-CH" sz="2200" dirty="0"/>
          </a:p>
        </p:txBody>
      </p:sp>
    </p:spTree>
    <p:extLst>
      <p:ext uri="{BB962C8B-B14F-4D97-AF65-F5344CB8AC3E}">
        <p14:creationId xmlns:p14="http://schemas.microsoft.com/office/powerpoint/2010/main" val="136342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4D2F3-D53B-A7FF-C3E8-DABAAA81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5400"/>
              <a:t>References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F7D2-CC8C-9235-5AD7-74567E094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CH" sz="2200" dirty="0">
                <a:hlinkClick r:id="rId2"/>
              </a:rPr>
              <a:t>https://www.ncbi.nlm.nih.gov/pmc/articles/PMC4635443/#:~:text=Philosopher%20and%20psychologist%20William%20James,bright%2C%20vivid%2C%20startling%E2%80%9D</a:t>
            </a:r>
            <a:r>
              <a:rPr lang="de-CH" sz="2200" dirty="0"/>
              <a:t>.</a:t>
            </a:r>
          </a:p>
          <a:p>
            <a:endParaRPr lang="de-CH" sz="2200" dirty="0"/>
          </a:p>
        </p:txBody>
      </p:sp>
    </p:spTree>
    <p:extLst>
      <p:ext uri="{BB962C8B-B14F-4D97-AF65-F5344CB8AC3E}">
        <p14:creationId xmlns:p14="http://schemas.microsoft.com/office/powerpoint/2010/main" val="266057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4D2F3-D53B-A7FF-C3E8-DABAAA81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de-CH" sz="360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F7D2-CC8C-9235-5AD7-74567E094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CH" sz="1800">
                <a:solidFill>
                  <a:schemeClr val="tx2"/>
                </a:solidFill>
              </a:rPr>
              <a:t>The situation:</a:t>
            </a:r>
          </a:p>
          <a:p>
            <a:r>
              <a:rPr lang="de-CH" sz="1800">
                <a:solidFill>
                  <a:schemeClr val="tx2"/>
                </a:solidFill>
              </a:rPr>
              <a:t>There is a large and increasing number of «open» cameras around the world, used for various purposes.</a:t>
            </a:r>
          </a:p>
          <a:p>
            <a:endParaRPr lang="de-CH" sz="1800">
              <a:solidFill>
                <a:schemeClr val="tx2"/>
              </a:solidFill>
            </a:endParaRPr>
          </a:p>
          <a:p>
            <a:r>
              <a:rPr lang="de-CH" sz="1800">
                <a:solidFill>
                  <a:schemeClr val="tx2"/>
                </a:solidFill>
              </a:rPr>
              <a:t>These cameras can be seen both as risks and as opportunities.</a:t>
            </a:r>
          </a:p>
          <a:p>
            <a:endParaRPr lang="de-CH" sz="1800">
              <a:solidFill>
                <a:schemeClr val="tx2"/>
              </a:solidFill>
            </a:endParaRPr>
          </a:p>
          <a:p>
            <a:r>
              <a:rPr lang="de-CH" sz="1800">
                <a:solidFill>
                  <a:schemeClr val="tx2"/>
                </a:solidFill>
              </a:rPr>
              <a:t>Human curiosity is defiened as: «</a:t>
            </a:r>
            <a:r>
              <a:rPr lang="en-US" sz="1800" b="0" i="0">
                <a:solidFill>
                  <a:schemeClr val="tx2"/>
                </a:solidFill>
                <a:effectLst/>
                <a:latin typeface="Google Sans"/>
              </a:rPr>
              <a:t>the desire to understand what you know that you do not</a:t>
            </a:r>
            <a:r>
              <a:rPr lang="de-CH" sz="1800" b="0" i="0">
                <a:solidFill>
                  <a:schemeClr val="tx2"/>
                </a:solidFill>
                <a:effectLst/>
                <a:latin typeface="Google Sans"/>
              </a:rPr>
              <a:t>»</a:t>
            </a:r>
          </a:p>
          <a:p>
            <a:endParaRPr lang="de-CH" sz="18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CH" sz="18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de-CH" sz="1800">
              <a:solidFill>
                <a:schemeClr val="tx2"/>
              </a:solidFill>
            </a:endParaRPr>
          </a:p>
          <a:p>
            <a:endParaRPr lang="de-CH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ecurity Camera">
            <a:extLst>
              <a:ext uri="{FF2B5EF4-FFF2-40B4-BE49-F238E27FC236}">
                <a16:creationId xmlns:a16="http://schemas.microsoft.com/office/drawing/2014/main" id="{E87DB75E-9E2D-B145-483F-7D3FA0453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ADF57-39D8-E7F7-D20C-1571CE24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5400"/>
              <a:t>Our Goal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2A67F-9DE3-6265-70A6-828877C40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CH" sz="2200"/>
              <a:t>Utilize the Data given in this course and analyze the most captured objects by network cameras around the globe.</a:t>
            </a:r>
          </a:p>
          <a:p>
            <a:endParaRPr lang="de-CH" sz="2200"/>
          </a:p>
          <a:p>
            <a:r>
              <a:rPr lang="de-CH" sz="2200"/>
              <a:t>Create an interactive dashboard to quench part of the thirst for curiosity created by the availability of these cameras.</a:t>
            </a:r>
          </a:p>
          <a:p>
            <a:endParaRPr lang="de-CH" sz="2200"/>
          </a:p>
          <a:p>
            <a:r>
              <a:rPr lang="de-CH" sz="2200"/>
              <a:t>Create easy to understand visualizations, that summarize our findings, but still leave enough open questions to encourage interaction with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257565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BD22B-ADA5-61E5-9500-36DCC33F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CH" sz="5400"/>
              <a:t>Target audience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88B11-7DB2-2DD7-F2B1-FF1475A9C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CH" sz="2200"/>
              <a:t>Data scientists/analysts.</a:t>
            </a:r>
          </a:p>
          <a:p>
            <a:r>
              <a:rPr lang="de-CH" sz="2200"/>
              <a:t>Students and academics in the fields of visual arts and data visualization.</a:t>
            </a:r>
          </a:p>
          <a:p>
            <a:r>
              <a:rPr lang="de-CH" sz="2200"/>
              <a:t>Individuals interested in surveillance 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32A2E-D1D9-8D6A-51E1-D9BC72762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6" r="2748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620236-3C79-342D-9CFE-C20B4338897C}"/>
              </a:ext>
            </a:extLst>
          </p:cNvPr>
          <p:cNvSpPr txBox="1"/>
          <p:nvPr/>
        </p:nvSpPr>
        <p:spPr>
          <a:xfrm>
            <a:off x="7813963" y="6608619"/>
            <a:ext cx="43780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00" dirty="0">
                <a:solidFill>
                  <a:schemeClr val="bg1"/>
                </a:solidFill>
              </a:rPr>
              <a:t>https://www.inteliment.com/wp-content/uploads/2021/05/37-The-Techniques-Team-and-Tools-for-Effective-Data-Science.jpg</a:t>
            </a:r>
          </a:p>
        </p:txBody>
      </p:sp>
    </p:spTree>
    <p:extLst>
      <p:ext uri="{BB962C8B-B14F-4D97-AF65-F5344CB8AC3E}">
        <p14:creationId xmlns:p14="http://schemas.microsoft.com/office/powerpoint/2010/main" val="301029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B97337-F300-7077-3A7A-D52E57AE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Persona 1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483C67F-1BC8-5C1F-D596-4490FBC25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018" y="643466"/>
            <a:ext cx="5877296" cy="556873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44E9A3-97AA-DAE5-DF99-FDA9AEA72521}"/>
              </a:ext>
            </a:extLst>
          </p:cNvPr>
          <p:cNvSpPr txBox="1"/>
          <p:nvPr/>
        </p:nvSpPr>
        <p:spPr>
          <a:xfrm>
            <a:off x="6386582" y="5062013"/>
            <a:ext cx="346727" cy="1750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08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8EA6B5-C035-9684-2F2A-CD4D680D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Persona 2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E7467C7-1BA8-5CDC-C78C-EFA3BEEC1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F41AD-BFC5-40A3-9135-46D651D3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CH" sz="5400"/>
              <a:t>Our Product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47A57-0249-D765-AD58-016D9E98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2200" dirty="0"/>
              <a:t>Digital web </a:t>
            </a:r>
            <a:r>
              <a:rPr lang="de-CH" sz="2200" dirty="0" err="1"/>
              <a:t>presentation</a:t>
            </a:r>
            <a:r>
              <a:rPr lang="de-CH" sz="2200" dirty="0"/>
              <a:t> </a:t>
            </a:r>
            <a:r>
              <a:rPr lang="de-CH" sz="2200" dirty="0" err="1"/>
              <a:t>which</a:t>
            </a:r>
            <a:r>
              <a:rPr lang="de-CH" sz="2200" dirty="0"/>
              <a:t> </a:t>
            </a:r>
            <a:r>
              <a:rPr lang="de-CH" sz="2200" dirty="0" err="1"/>
              <a:t>includes</a:t>
            </a:r>
            <a:r>
              <a:rPr lang="de-CH" sz="2200" dirty="0"/>
              <a:t>:</a:t>
            </a:r>
          </a:p>
          <a:p>
            <a:endParaRPr lang="de-CH" sz="2200" dirty="0"/>
          </a:p>
          <a:p>
            <a:r>
              <a:rPr lang="de-CH" sz="2200" dirty="0"/>
              <a:t>Interactive </a:t>
            </a:r>
            <a:r>
              <a:rPr lang="de-CH" sz="2200" dirty="0" err="1"/>
              <a:t>dashboard</a:t>
            </a:r>
            <a:endParaRPr lang="de-CH" sz="2200" dirty="0"/>
          </a:p>
          <a:p>
            <a:endParaRPr lang="de-CH" sz="2200" dirty="0"/>
          </a:p>
          <a:p>
            <a:r>
              <a:rPr lang="de-CH" sz="2200" dirty="0"/>
              <a:t>Informative </a:t>
            </a:r>
            <a:r>
              <a:rPr lang="de-CH" sz="2200" dirty="0" err="1"/>
              <a:t>report</a:t>
            </a:r>
            <a:r>
              <a:rPr lang="de-CH" sz="2200" dirty="0"/>
              <a:t> </a:t>
            </a:r>
            <a:r>
              <a:rPr lang="de-CH" sz="2200" dirty="0" err="1"/>
              <a:t>with</a:t>
            </a:r>
            <a:r>
              <a:rPr lang="de-CH" sz="2200" dirty="0"/>
              <a:t> </a:t>
            </a:r>
            <a:r>
              <a:rPr lang="de-CH" sz="2200" dirty="0" err="1"/>
              <a:t>visualizations</a:t>
            </a:r>
            <a:endParaRPr lang="de-CH" sz="2200" dirty="0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C666E521-68CE-EED5-8969-0DF0C0F5F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155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4D2F3-D53B-A7FF-C3E8-DABAAA81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5400" dirty="0"/>
              <a:t>Dashboard - demonstration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F7D2-CC8C-9235-5AD7-74567E094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CH" sz="2200" dirty="0"/>
              <a:t>How can you interact with the dashboard ?</a:t>
            </a:r>
          </a:p>
          <a:p>
            <a:endParaRPr lang="de-CH" sz="2200" dirty="0"/>
          </a:p>
          <a:p>
            <a:r>
              <a:rPr lang="de-CH" sz="2200" dirty="0"/>
              <a:t>What do the visualizations show ?</a:t>
            </a:r>
          </a:p>
        </p:txBody>
      </p:sp>
    </p:spTree>
    <p:extLst>
      <p:ext uri="{BB962C8B-B14F-4D97-AF65-F5344CB8AC3E}">
        <p14:creationId xmlns:p14="http://schemas.microsoft.com/office/powerpoint/2010/main" val="1875657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D8822-2700-3E5E-E33D-C521353A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CH" sz="5400"/>
              <a:t>Discussion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F55A1-E8F9-0E6F-E50F-2B84C2517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de-CH" sz="2200"/>
              <a:t>Why we decided to do an interactive dashboard.</a:t>
            </a:r>
          </a:p>
          <a:p>
            <a:endParaRPr lang="de-CH" sz="2200"/>
          </a:p>
          <a:p>
            <a:r>
              <a:rPr lang="de-CH" sz="2200"/>
              <a:t>Why we chose to visualize what we did.</a:t>
            </a:r>
          </a:p>
          <a:p>
            <a:endParaRPr lang="de-CH" sz="2200"/>
          </a:p>
          <a:p>
            <a:r>
              <a:rPr lang="de-CH" sz="2200"/>
              <a:t>Why we choose barplots for the visualizations.</a:t>
            </a:r>
          </a:p>
          <a:p>
            <a:endParaRPr lang="de-CH" sz="2200"/>
          </a:p>
          <a:p>
            <a:r>
              <a:rPr lang="de-CH" sz="2200"/>
              <a:t>What could we have done better/differently?</a:t>
            </a:r>
          </a:p>
        </p:txBody>
      </p:sp>
    </p:spTree>
    <p:extLst>
      <p:ext uri="{BB962C8B-B14F-4D97-AF65-F5344CB8AC3E}">
        <p14:creationId xmlns:p14="http://schemas.microsoft.com/office/powerpoint/2010/main" val="2635145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Breitbild</PresentationFormat>
  <Paragraphs>51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Office Theme</vt:lpstr>
      <vt:lpstr>What Network Cameras Reveal About Our World</vt:lpstr>
      <vt:lpstr>Introduction</vt:lpstr>
      <vt:lpstr>Our Goal</vt:lpstr>
      <vt:lpstr>Target audience</vt:lpstr>
      <vt:lpstr>Persona 1</vt:lpstr>
      <vt:lpstr>Persona 2</vt:lpstr>
      <vt:lpstr>Our Product</vt:lpstr>
      <vt:lpstr>Dashboard - demonstration</vt:lpstr>
      <vt:lpstr>Discussion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Network Cameras Reveal About Our World</dc:title>
  <dc:creator>Luigi Palese</dc:creator>
  <cp:lastModifiedBy>Geiser Dario (geidar02)</cp:lastModifiedBy>
  <cp:revision>3</cp:revision>
  <dcterms:created xsi:type="dcterms:W3CDTF">2024-06-08T13:01:27Z</dcterms:created>
  <dcterms:modified xsi:type="dcterms:W3CDTF">2024-06-09T15:16:31Z</dcterms:modified>
</cp:coreProperties>
</file>